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4" r:id="rId2"/>
    <p:sldId id="256" r:id="rId3"/>
    <p:sldId id="257" r:id="rId4"/>
    <p:sldId id="258" r:id="rId5"/>
    <p:sldId id="260" r:id="rId6"/>
    <p:sldId id="265" r:id="rId7"/>
    <p:sldId id="267" r:id="rId8"/>
    <p:sldId id="262" r:id="rId9"/>
    <p:sldId id="259" r:id="rId10"/>
    <p:sldId id="261" r:id="rId11"/>
    <p:sldId id="266" r:id="rId12"/>
    <p:sldId id="26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E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6" autoAdjust="0"/>
    <p:restoredTop sz="94660"/>
  </p:normalViewPr>
  <p:slideViewPr>
    <p:cSldViewPr snapToGrid="0">
      <p:cViewPr varScale="1">
        <p:scale>
          <a:sx n="100" d="100"/>
          <a:sy n="100" d="100"/>
        </p:scale>
        <p:origin x="452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170375-5F8C-41A5-9C92-7079B54ECC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2000E29-70B5-4C33-9E0D-A2DAA8023C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F761A8-7057-4BB3-B121-03161C813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F260BF-CC1E-4206-AB53-1BEE4C0D28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F8DFCB-7160-447F-B6C7-C4AE6B1BA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2221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D916E-E03C-452B-98A8-E2207EEA9C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A3D029A-BE65-4103-9A0C-714E9BB33E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DF5224-F08F-42EF-B260-B30F14D97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38A9AC-96A4-4D5C-8562-16233AC65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5CF75C-2A85-4774-893F-CDB73E980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0806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3F903D6-F1BE-4440-BCFE-5E76ECFD07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2A6462C-1C79-4EFC-91F6-D2A6281144B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663A4D-1882-4B0F-ADE8-2861875028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70797-CAA1-4028-B228-F24F034849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63C36A-6DBA-4486-AEDA-7E68D83C2C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373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5BF7EB-E7A9-49DC-A237-A2C974DADD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2A990-FF68-442A-A9D0-D23B7FBC4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C6701A-0713-4CDA-A6A5-67B83A31F7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3344653-5F5E-4841-B0B7-4472B0CFE9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EEAB5A-13CB-46F5-8F9D-6866188288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29981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4947F-EF5F-4777-BD8D-FD20D2321C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4352FB-6E37-4AFF-86D4-C57E6C39D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A07C19-6014-4583-A748-00C3AFD9C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33C5A6-4B05-4517-95A1-4A98D97D27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2490BB-099F-43AD-A944-37198D06B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43689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0CF23D-8DC4-461C-A79C-0F08F06BBB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776116-BD63-4202-BF64-B8FA973CDC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1B771E-9EE8-4801-85E6-D8D338FF43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D5D6A3-6ABB-44B8-A6C2-17D9D930C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2230DD-7C67-4D7C-895A-1839616D70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50EEDA-EA44-4805-AA47-6A7A1BC55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1664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D32885-B25F-4206-97E3-D9CFE5B65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F7D9E4-806E-461E-A207-9D834BA00A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1C82C8-9E0F-478E-938E-FFD684035A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18F4BE8-D24A-4B9B-A712-39BF7C9B11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1F3D75-4CF8-40F5-8E6E-A90E2171FBC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379ADE-2153-4AE2-9927-CDD81D898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87F1D27-DCBB-47A7-8523-5D892951E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88AC1DD-94CA-4C14-9EBB-7DA655CE6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8912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D8910C-E53C-4726-87FC-8FFFD36B6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56AEE8F-FF03-44E4-A119-99593335D5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2517F20-945D-4E05-996E-B926001A3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CE8957-91FF-40F6-B9E9-E1427F4D4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65160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DEF1D05-26AB-4C2B-9B67-F7C73544F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EC9F6DE-8509-41FC-8986-C0536AEAF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546758-1F0E-4E66-9021-C8CF8E68D8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9255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B02BE-001C-4753-B8E1-631C40EFB0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77284-C0E6-4C5C-9561-12FA730276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0749C-4833-497D-9DC4-3A197B390BF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F3A585-6F5F-44FA-8D38-ECF259E37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8C56C1E-1D5B-4BCF-8375-7C2CD9DB8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445C16-7979-499C-9538-0A04CC41E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6860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57D94B-5DF4-4630-BB92-0E25865AEE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5B9EC9-4DE3-4DCA-A4BC-5386F317F7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A2983D-2A03-470D-8E15-A5E494BA22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D4382E-C3E1-400E-ADA6-E9C338C5E1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96FB13F-D191-41F4-AECF-B51BE0D11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E070D2-8A0E-475B-8B5D-DB99BB636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42339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7FCF63E-E616-43A6-9F09-FA17E86473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B2777C-0E0D-49F3-A5FC-B18884F793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B9833F-46A5-46FD-9E48-261296F4F9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43E5B2-15F2-4CA9-BF17-3BDD2E505DA6}" type="datetimeFigureOut">
              <a:rPr lang="en-US" smtClean="0"/>
              <a:t>5/18/2018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5F0D45-C42F-4087-A8BF-8F7E36E73F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3646D-A69F-46DC-B98D-F3257AAEEA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389F51-8763-452C-AF8D-7BC563AF900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844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81A69-D0CD-4EDE-AA3B-C9998639C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0550"/>
            <a:ext cx="10515600" cy="558641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Data Ingestion In Pictures!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49F20C-87B4-4D8C-B933-7784ABB52E90}"/>
              </a:ext>
            </a:extLst>
          </p:cNvPr>
          <p:cNvSpPr txBox="1"/>
          <p:nvPr/>
        </p:nvSpPr>
        <p:spPr>
          <a:xfrm>
            <a:off x="0" y="6456641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Images taken in QGIS: https://www.qgis.org</a:t>
            </a:r>
          </a:p>
        </p:txBody>
      </p:sp>
    </p:spTree>
    <p:extLst>
      <p:ext uri="{BB962C8B-B14F-4D97-AF65-F5344CB8AC3E}">
        <p14:creationId xmlns:p14="http://schemas.microsoft.com/office/powerpoint/2010/main" val="5111200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9376495-74E9-441C-B70A-BBB6CD0C3F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7786" y="1497869"/>
            <a:ext cx="4636428" cy="443114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6546055F-EA22-4D89-923E-200413C61662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D9887A-2077-4554-9A59-CDC14DB7784B}"/>
              </a:ext>
            </a:extLst>
          </p:cNvPr>
          <p:cNvSpPr txBox="1"/>
          <p:nvPr/>
        </p:nvSpPr>
        <p:spPr>
          <a:xfrm>
            <a:off x="677075" y="421155"/>
            <a:ext cx="10705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Use areal interpolation to reaggregate data into new shape boundaries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4E5ADD7-2C10-4357-AA35-EA1CA1F152E4}"/>
              </a:ext>
            </a:extLst>
          </p:cNvPr>
          <p:cNvSpPr/>
          <p:nvPr/>
        </p:nvSpPr>
        <p:spPr>
          <a:xfrm>
            <a:off x="192099" y="3713441"/>
            <a:ext cx="3472481" cy="120032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Example: if only half of this shape is left, we </a:t>
            </a:r>
            <a:r>
              <a:rPr lang="en-US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only consider </a:t>
            </a:r>
            <a:r>
              <a:rPr lang="en-US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half the original shape’s population in our analyses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B984D290-40F5-4D3B-866A-4903580DE3F9}"/>
              </a:ext>
            </a:extLst>
          </p:cNvPr>
          <p:cNvSpPr/>
          <p:nvPr/>
        </p:nvSpPr>
        <p:spPr>
          <a:xfrm rot="19435398">
            <a:off x="3434024" y="3271569"/>
            <a:ext cx="1180566" cy="262441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56019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781A69-D0CD-4EDE-AA3B-C9998639C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590550"/>
            <a:ext cx="10515600" cy="5586413"/>
          </a:xfrm>
        </p:spPr>
        <p:txBody>
          <a:bodyPr anchor="ctr">
            <a:normAutofit/>
          </a:bodyPr>
          <a:lstStyle/>
          <a:p>
            <a:pPr marL="0" indent="0" algn="ctr">
              <a:buNone/>
            </a:pPr>
            <a:r>
              <a:rPr lang="en-US" sz="6000" b="1" dirty="0"/>
              <a:t>Analysis In Pictures!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649F20C-87B4-4D8C-B933-7784ABB52E90}"/>
              </a:ext>
            </a:extLst>
          </p:cNvPr>
          <p:cNvSpPr txBox="1"/>
          <p:nvPr/>
        </p:nvSpPr>
        <p:spPr>
          <a:xfrm>
            <a:off x="0" y="6456641"/>
            <a:ext cx="121920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Images taken in QGIS: https://www.qgis.org</a:t>
            </a:r>
          </a:p>
        </p:txBody>
      </p:sp>
    </p:spTree>
    <p:extLst>
      <p:ext uri="{BB962C8B-B14F-4D97-AF65-F5344CB8AC3E}">
        <p14:creationId xmlns:p14="http://schemas.microsoft.com/office/powerpoint/2010/main" val="20254931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51165D8-BEA1-4580-92E3-DB5C5F3AD59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4331" y="1291066"/>
            <a:ext cx="9303337" cy="483106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89693B6-1590-4874-9EB7-B893012D98B0}"/>
              </a:ext>
            </a:extLst>
          </p:cNvPr>
          <p:cNvSpPr txBox="1"/>
          <p:nvPr/>
        </p:nvSpPr>
        <p:spPr>
          <a:xfrm>
            <a:off x="677075" y="421155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K-means clustering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C054B82-AEBB-41FD-B26A-4A1D7CBEAFF7}"/>
              </a:ext>
            </a:extLst>
          </p:cNvPr>
          <p:cNvSpPr/>
          <p:nvPr/>
        </p:nvSpPr>
        <p:spPr>
          <a:xfrm>
            <a:off x="192099" y="3713441"/>
            <a:ext cx="347248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Each color represents areas that are found to be most similar when considering all their attributes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06FA5F-31DF-4BAC-8884-6390A6F93079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</p:spTree>
    <p:extLst>
      <p:ext uri="{BB962C8B-B14F-4D97-AF65-F5344CB8AC3E}">
        <p14:creationId xmlns:p14="http://schemas.microsoft.com/office/powerpoint/2010/main" val="14496602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B2F30D9-CA74-4E4C-B771-C4409870A3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3260" y="1155626"/>
            <a:ext cx="9672165" cy="519174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F2B9E067-8226-48A5-B1FE-BADDE4745703}"/>
              </a:ext>
            </a:extLst>
          </p:cNvPr>
          <p:cNvSpPr/>
          <p:nvPr/>
        </p:nvSpPr>
        <p:spPr>
          <a:xfrm>
            <a:off x="0" y="6488668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4D3C9D8-BDA8-40CC-BCB2-E90839A03CA1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Get the North Carolina state shapefile from U.S. Census</a:t>
            </a:r>
          </a:p>
        </p:txBody>
      </p:sp>
    </p:spTree>
    <p:extLst>
      <p:ext uri="{BB962C8B-B14F-4D97-AF65-F5344CB8AC3E}">
        <p14:creationId xmlns:p14="http://schemas.microsoft.com/office/powerpoint/2010/main" val="4249406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51F26A0-475E-4593-97FB-F24A34EB2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9844" y="1224037"/>
            <a:ext cx="9755919" cy="523669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1504803-2C5E-4053-889B-3A6840165908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18FF409-5EFA-4CEE-A02C-2455C2A11B48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Isolate the county we’re interested in (Mecklenburg County, NC)</a:t>
            </a:r>
          </a:p>
        </p:txBody>
      </p:sp>
    </p:spTree>
    <p:extLst>
      <p:ext uri="{BB962C8B-B14F-4D97-AF65-F5344CB8AC3E}">
        <p14:creationId xmlns:p14="http://schemas.microsoft.com/office/powerpoint/2010/main" val="5370137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2DA90B-38F1-4CEF-B8E6-F565D041D70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1525" y="900310"/>
            <a:ext cx="10806926" cy="5800848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6FE66A0-2E68-45DF-94B6-A04DA969FF79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E4792E1-264D-4A83-8A44-C246B2647753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Get demographics for each tract from the U.S. Census API (ACS 5)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F0562DA-4721-4306-843D-A21BACBA2FB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6" y="2045833"/>
            <a:ext cx="6484799" cy="2766333"/>
          </a:xfrm>
          <a:prstGeom prst="rect">
            <a:avLst/>
          </a:prstGeom>
        </p:spPr>
      </p:pic>
      <p:sp>
        <p:nvSpPr>
          <p:cNvPr id="10" name="Arrow: Right 9">
            <a:extLst>
              <a:ext uri="{FF2B5EF4-FFF2-40B4-BE49-F238E27FC236}">
                <a16:creationId xmlns:a16="http://schemas.microsoft.com/office/drawing/2014/main" id="{91E83A89-26F8-4134-915E-56B6AF12778B}"/>
              </a:ext>
            </a:extLst>
          </p:cNvPr>
          <p:cNvSpPr/>
          <p:nvPr/>
        </p:nvSpPr>
        <p:spPr>
          <a:xfrm>
            <a:off x="6564469" y="2826648"/>
            <a:ext cx="659990" cy="36933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09544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609C4A-BAC5-4560-8CD9-D897E6B7B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05875" y="1546641"/>
            <a:ext cx="7814228" cy="4680481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4268F2-889E-46CD-B301-B3EBD4C888FA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31EAD4-5B58-42FF-A285-0B6602867918}"/>
              </a:ext>
            </a:extLst>
          </p:cNvPr>
          <p:cNvSpPr txBox="1"/>
          <p:nvPr/>
        </p:nvSpPr>
        <p:spPr>
          <a:xfrm>
            <a:off x="677075" y="530978"/>
            <a:ext cx="10705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Incorporate finer-resolution data from Mecklenburg County and reaggregate tract-level data</a:t>
            </a:r>
          </a:p>
        </p:txBody>
      </p:sp>
    </p:spTree>
    <p:extLst>
      <p:ext uri="{BB962C8B-B14F-4D97-AF65-F5344CB8AC3E}">
        <p14:creationId xmlns:p14="http://schemas.microsoft.com/office/powerpoint/2010/main" val="54647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D609C4A-BAC5-4560-8CD9-D897E6B7B91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3286" y="1123804"/>
            <a:ext cx="8226057" cy="492715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24268F2-889E-46CD-B301-B3EBD4C888FA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31EAD4-5B58-42FF-A285-0B6602867918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Get more data!!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1E5B4AB2-367A-4959-9676-723D660DA6EE}"/>
              </a:ext>
            </a:extLst>
          </p:cNvPr>
          <p:cNvSpPr/>
          <p:nvPr/>
        </p:nvSpPr>
        <p:spPr>
          <a:xfrm>
            <a:off x="1684301" y="1887616"/>
            <a:ext cx="2987997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Zoning Data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FEB6DAF-4D8F-4A58-80B4-9D54390B901E}"/>
              </a:ext>
            </a:extLst>
          </p:cNvPr>
          <p:cNvSpPr/>
          <p:nvPr/>
        </p:nvSpPr>
        <p:spPr>
          <a:xfrm>
            <a:off x="1785649" y="2838534"/>
            <a:ext cx="260372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Road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F3A01E-F195-4781-9F01-BFCBF51D460D}"/>
              </a:ext>
            </a:extLst>
          </p:cNvPr>
          <p:cNvSpPr/>
          <p:nvPr/>
        </p:nvSpPr>
        <p:spPr>
          <a:xfrm>
            <a:off x="32" y="3789455"/>
            <a:ext cx="617496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44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Traffic Analysis Zone</a:t>
            </a:r>
            <a:r>
              <a:rPr lang="en-US" sz="44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 Data</a:t>
            </a: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C992C524-ED6A-4F7A-BF4B-D6C741701EED}"/>
              </a:ext>
            </a:extLst>
          </p:cNvPr>
          <p:cNvSpPr/>
          <p:nvPr/>
        </p:nvSpPr>
        <p:spPr>
          <a:xfrm rot="1116388">
            <a:off x="4820837" y="2488944"/>
            <a:ext cx="2348295" cy="36933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81D31CAB-5F35-4F9E-9985-E4A82624A397}"/>
              </a:ext>
            </a:extLst>
          </p:cNvPr>
          <p:cNvSpPr/>
          <p:nvPr/>
        </p:nvSpPr>
        <p:spPr>
          <a:xfrm rot="19639511">
            <a:off x="6054380" y="3740307"/>
            <a:ext cx="1019648" cy="36933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5A8BFC5C-9C9D-4335-99BF-CED912968AC6}"/>
              </a:ext>
            </a:extLst>
          </p:cNvPr>
          <p:cNvSpPr/>
          <p:nvPr/>
        </p:nvSpPr>
        <p:spPr>
          <a:xfrm>
            <a:off x="4823284" y="3132780"/>
            <a:ext cx="2160451" cy="36933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10300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24268F2-889E-46CD-B301-B3EBD4C888FA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531EAD4-5B58-42FF-A285-0B6602867918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Extract features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E9DDFFE-CB2C-47C4-9AE8-DCAFBECCBA5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8714953"/>
              </p:ext>
            </p:extLst>
          </p:nvPr>
        </p:nvGraphicFramePr>
        <p:xfrm>
          <a:off x="4248881" y="2034698"/>
          <a:ext cx="13208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Population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7,000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30,000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80,000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5D3289D5-69DA-4900-98E4-CA7858151B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6535771"/>
              </p:ext>
            </p:extLst>
          </p:nvPr>
        </p:nvGraphicFramePr>
        <p:xfrm>
          <a:off x="6926300" y="1765458"/>
          <a:ext cx="132080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20800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/>
                        <a:t>Area</a:t>
                      </a:r>
                    </a:p>
                    <a:p>
                      <a:r>
                        <a:rPr lang="en-US"/>
                        <a:t>(</a:t>
                      </a:r>
                      <a:r>
                        <a:rPr lang="en-US" dirty="0"/>
                        <a:t>sq. mi)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B10B56B-5C81-45FE-BD85-4E23D2C13FC7}"/>
                  </a:ext>
                </a:extLst>
              </p:cNvPr>
              <p:cNvSpPr/>
              <p:nvPr/>
            </p:nvSpPr>
            <p:spPr>
              <a:xfrm>
                <a:off x="5858775" y="2314713"/>
                <a:ext cx="859531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1" i="1" cap="none" spc="0" smtClean="0">
                          <a:ln w="22225">
                            <a:solidFill>
                              <a:schemeClr val="accent2"/>
                            </a:solidFill>
                            <a:prstDash val="solid"/>
                          </a:ln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÷</m:t>
                      </m:r>
                    </m:oMath>
                  </m:oMathPara>
                </a14:m>
                <a:endParaRPr lang="en-US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endParaRPr>
              </a:p>
            </p:txBody>
          </p:sp>
        </mc:Choice>
        <mc:Fallback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7B10B56B-5C81-45FE-BD85-4E23D2C13FC7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858775" y="2314713"/>
                <a:ext cx="859531" cy="923330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2F0AC53-E3DA-4153-9A42-08E0F148BAD0}"/>
                  </a:ext>
                </a:extLst>
              </p:cNvPr>
              <p:cNvSpPr/>
              <p:nvPr/>
            </p:nvSpPr>
            <p:spPr>
              <a:xfrm>
                <a:off x="8607910" y="2325778"/>
                <a:ext cx="85953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1" i="1" cap="none" spc="0" smtClean="0">
                          <a:ln w="22225">
                            <a:solidFill>
                              <a:schemeClr val="accent2"/>
                            </a:solidFill>
                            <a:prstDash val="solid"/>
                          </a:ln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endParaRPr>
              </a:p>
            </p:txBody>
          </p:sp>
        </mc:Choice>
        <mc:Fallback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C2F0AC53-E3DA-4153-9A42-08E0F148BAD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07910" y="2325778"/>
                <a:ext cx="859530" cy="923330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EEB51958-DE45-4230-BA24-EAF9C5A2F92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0862708"/>
              </p:ext>
            </p:extLst>
          </p:nvPr>
        </p:nvGraphicFramePr>
        <p:xfrm>
          <a:off x="9828251" y="1765458"/>
          <a:ext cx="216128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1280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Population Density (people / sq. mile)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466.67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1,500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4,444.44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5604DBB3-57C7-44C6-9844-7453FEEDC35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1731468"/>
              </p:ext>
            </p:extLst>
          </p:nvPr>
        </p:nvGraphicFramePr>
        <p:xfrm>
          <a:off x="4150698" y="4214045"/>
          <a:ext cx="1619250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19250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Single-Family Residence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0.25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0.33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CC58ECF1-A53E-4DEA-A354-C1BFFC6DB47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33717790"/>
              </p:ext>
            </p:extLst>
          </p:nvPr>
        </p:nvGraphicFramePr>
        <p:xfrm>
          <a:off x="6895957" y="4214045"/>
          <a:ext cx="1651874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51874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Multi-Family Residence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0.5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a14="http://schemas.microsoft.com/office/drawing/2010/main" Requires="a14"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C10C478-212D-4EBA-99D4-D26E1B15890B}"/>
                  </a:ext>
                </a:extLst>
              </p:cNvPr>
              <p:cNvSpPr/>
              <p:nvPr/>
            </p:nvSpPr>
            <p:spPr>
              <a:xfrm>
                <a:off x="5946607" y="4692180"/>
                <a:ext cx="85953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1" i="1" cap="none" spc="0" smtClean="0">
                          <a:ln w="22225">
                            <a:solidFill>
                              <a:schemeClr val="accent2"/>
                            </a:solidFill>
                            <a:prstDash val="solid"/>
                          </a:ln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+</m:t>
                      </m:r>
                    </m:oMath>
                  </m:oMathPara>
                </a14:m>
                <a:endParaRPr lang="en-US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endParaRPr>
              </a:p>
            </p:txBody>
          </p:sp>
        </mc:Choice>
        <mc:Fallback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8C10C478-212D-4EBA-99D4-D26E1B15890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46607" y="4692180"/>
                <a:ext cx="859530" cy="92333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7E1839A-FAC9-49DA-8EAF-1D1F0AD48450}"/>
                  </a:ext>
                </a:extLst>
              </p:cNvPr>
              <p:cNvSpPr/>
              <p:nvPr/>
            </p:nvSpPr>
            <p:spPr>
              <a:xfrm>
                <a:off x="8724491" y="4692180"/>
                <a:ext cx="859530" cy="923330"/>
              </a:xfrm>
              <a:prstGeom prst="rect">
                <a:avLst/>
              </a:prstGeom>
              <a:noFill/>
            </p:spPr>
            <p:txBody>
              <a:bodyPr wrap="none" lIns="91440" tIns="45720" rIns="91440" bIns="45720">
                <a:spAutoFit/>
              </a:bodyPr>
              <a:lstStyle/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5400" b="1" i="1" cap="none" spc="0" smtClean="0">
                          <a:ln w="22225">
                            <a:solidFill>
                              <a:schemeClr val="accent2"/>
                            </a:solidFill>
                            <a:prstDash val="solid"/>
                          </a:ln>
                          <a:solidFill>
                            <a:schemeClr val="accent2">
                              <a:lumMod val="40000"/>
                              <a:lumOff val="60000"/>
                            </a:schemeClr>
                          </a:solidFill>
                          <a:effectLst/>
                          <a:latin typeface="Cambria Math" panose="02040503050406030204" pitchFamily="18" charset="0"/>
                        </a:rPr>
                        <m:t>=</m:t>
                      </m:r>
                    </m:oMath>
                  </m:oMathPara>
                </a14:m>
                <a:endParaRPr lang="en-US" sz="5400" b="1" cap="none" spc="0" dirty="0">
                  <a:ln w="22225">
                    <a:solidFill>
                      <a:schemeClr val="accent2"/>
                    </a:solidFill>
                    <a:prstDash val="solid"/>
                  </a:ln>
                  <a:solidFill>
                    <a:schemeClr val="accent2">
                      <a:lumMod val="40000"/>
                      <a:lumOff val="60000"/>
                    </a:schemeClr>
                  </a:solidFill>
                  <a:effectLst/>
                </a:endParaRPr>
              </a:p>
            </p:txBody>
          </p:sp>
        </mc:Choice>
        <mc:Fallback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id="{87E1839A-FAC9-49DA-8EAF-1D1F0AD4845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724491" y="4692180"/>
                <a:ext cx="859530" cy="923330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B12CD0A8-1C9E-4519-8C5B-28A1EC00E1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80567286"/>
              </p:ext>
            </p:extLst>
          </p:nvPr>
        </p:nvGraphicFramePr>
        <p:xfrm>
          <a:off x="9760681" y="4419785"/>
          <a:ext cx="2161280" cy="1546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61280">
                  <a:extLst>
                    <a:ext uri="{9D8B030D-6E8A-4147-A177-3AD203B41FA5}">
                      <a16:colId xmlns:a16="http://schemas.microsoft.com/office/drawing/2014/main" val="3439994883"/>
                    </a:ext>
                  </a:extLst>
                </a:gridCol>
              </a:tblGrid>
              <a:tr h="386715">
                <a:tc>
                  <a:txBody>
                    <a:bodyPr/>
                    <a:lstStyle/>
                    <a:p>
                      <a:r>
                        <a:rPr lang="en-US" dirty="0"/>
                        <a:t>Residence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47053052"/>
                  </a:ext>
                </a:extLst>
              </a:tr>
              <a:tr h="386715">
                <a:tc>
                  <a:txBody>
                    <a:bodyPr/>
                    <a:lstStyle/>
                    <a:p>
                      <a:r>
                        <a:rPr lang="en-US" dirty="0"/>
                        <a:t>0.35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3019660"/>
                  </a:ext>
                </a:extLst>
              </a:tr>
              <a:tr h="386715">
                <a:tc>
                  <a:txBody>
                    <a:bodyPr/>
                    <a:lstStyle/>
                    <a:p>
                      <a:r>
                        <a:rPr lang="en-US" dirty="0"/>
                        <a:t>0.83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3823645"/>
                  </a:ext>
                </a:extLst>
              </a:tr>
              <a:tr h="38671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0.22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75452833"/>
                  </a:ext>
                </a:extLst>
              </a:tr>
            </a:tbl>
          </a:graphicData>
        </a:graphic>
      </p:graphicFrame>
      <p:sp>
        <p:nvSpPr>
          <p:cNvPr id="25" name="Rectangle 24">
            <a:extLst>
              <a:ext uri="{FF2B5EF4-FFF2-40B4-BE49-F238E27FC236}">
                <a16:creationId xmlns:a16="http://schemas.microsoft.com/office/drawing/2014/main" id="{0098E17E-5ADA-4FFD-ADE4-2F5F8EBFFF84}"/>
              </a:ext>
            </a:extLst>
          </p:cNvPr>
          <p:cNvSpPr/>
          <p:nvPr/>
        </p:nvSpPr>
        <p:spPr>
          <a:xfrm>
            <a:off x="0" y="1956874"/>
            <a:ext cx="3886200" cy="1477328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0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Feature extraction reduces model complexity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90790BD-B9F4-4E19-A91B-AAB317597C36}"/>
              </a:ext>
            </a:extLst>
          </p:cNvPr>
          <p:cNvSpPr/>
          <p:nvPr/>
        </p:nvSpPr>
        <p:spPr>
          <a:xfrm>
            <a:off x="165085" y="5153845"/>
            <a:ext cx="3057452" cy="1015663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Represents proportion of area that is zoned for single-family residences</a:t>
            </a:r>
            <a:endParaRPr lang="en-US" sz="20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13067E2B-8243-4A6E-AF9C-CE3D77A5F4F2}"/>
              </a:ext>
            </a:extLst>
          </p:cNvPr>
          <p:cNvSpPr/>
          <p:nvPr/>
        </p:nvSpPr>
        <p:spPr>
          <a:xfrm>
            <a:off x="3232438" y="5337426"/>
            <a:ext cx="838342" cy="218824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631981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3095020-6F90-4770-962E-91760B45935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7859" y="1392193"/>
            <a:ext cx="9351079" cy="5019391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DB6B7B34-BCD8-4063-8ECB-423E603D2145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5CA5828-8794-42BB-BD10-E72698F9EA32}"/>
              </a:ext>
            </a:extLst>
          </p:cNvPr>
          <p:cNvSpPr txBox="1"/>
          <p:nvPr/>
        </p:nvSpPr>
        <p:spPr>
          <a:xfrm>
            <a:off x="677075" y="380768"/>
            <a:ext cx="10705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Use 9-1-1 emergency records to identify where emergencies occurred throughout the year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59881B3-CD7A-4FE4-9777-FE85F540401B}"/>
              </a:ext>
            </a:extLst>
          </p:cNvPr>
          <p:cNvSpPr/>
          <p:nvPr/>
        </p:nvSpPr>
        <p:spPr>
          <a:xfrm>
            <a:off x="192099" y="3713441"/>
            <a:ext cx="3472481" cy="2246769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Each POINT contains data about the emergency (what, where, when… NOT WHO!)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B9C8BAB9-9921-49E3-BBD4-EBA438798AF8}"/>
              </a:ext>
            </a:extLst>
          </p:cNvPr>
          <p:cNvSpPr/>
          <p:nvPr/>
        </p:nvSpPr>
        <p:spPr>
          <a:xfrm rot="21336907">
            <a:off x="3458191" y="4841601"/>
            <a:ext cx="1082051" cy="1049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99A0BE1-A886-4340-8B20-DB50180753FE}"/>
              </a:ext>
            </a:extLst>
          </p:cNvPr>
          <p:cNvSpPr/>
          <p:nvPr/>
        </p:nvSpPr>
        <p:spPr>
          <a:xfrm>
            <a:off x="7813263" y="1465508"/>
            <a:ext cx="3472481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cap="none" spc="0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  <a:effectLst/>
              </a:rPr>
              <a:t>Each SHAPE contains data about the region.</a:t>
            </a:r>
          </a:p>
        </p:txBody>
      </p:sp>
      <p:sp>
        <p:nvSpPr>
          <p:cNvPr id="12" name="Arrow: Right 11">
            <a:extLst>
              <a:ext uri="{FF2B5EF4-FFF2-40B4-BE49-F238E27FC236}">
                <a16:creationId xmlns:a16="http://schemas.microsoft.com/office/drawing/2014/main" id="{715FDD54-82C7-433B-8364-CEB6792A38CE}"/>
              </a:ext>
            </a:extLst>
          </p:cNvPr>
          <p:cNvSpPr/>
          <p:nvPr/>
        </p:nvSpPr>
        <p:spPr>
          <a:xfrm rot="10359612">
            <a:off x="6912203" y="1929714"/>
            <a:ext cx="1082051" cy="104972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958491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ED10626-755C-4DB8-B330-C861552D00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09559" y="1221527"/>
            <a:ext cx="9308564" cy="499657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0526A66B-86DC-4C4B-BB94-28C77ECFAEAE}"/>
              </a:ext>
            </a:extLst>
          </p:cNvPr>
          <p:cNvSpPr/>
          <p:nvPr/>
        </p:nvSpPr>
        <p:spPr>
          <a:xfrm>
            <a:off x="51521" y="6460735"/>
            <a:ext cx="428514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Images taken in QGIS: https://www.qgis.org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BA5C9FB-8F4E-4695-98BB-B86D6C013EA3}"/>
              </a:ext>
            </a:extLst>
          </p:cNvPr>
          <p:cNvSpPr txBox="1"/>
          <p:nvPr/>
        </p:nvSpPr>
        <p:spPr>
          <a:xfrm>
            <a:off x="677075" y="530978"/>
            <a:ext cx="10705227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000" b="1" dirty="0"/>
              <a:t>Isolate the City of Charlotte’s response area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C728F07-1F32-4354-AC8B-FA89BAE4A1AC}"/>
              </a:ext>
            </a:extLst>
          </p:cNvPr>
          <p:cNvSpPr/>
          <p:nvPr/>
        </p:nvSpPr>
        <p:spPr>
          <a:xfrm>
            <a:off x="192099" y="3713441"/>
            <a:ext cx="3472481" cy="138499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800" b="1" dirty="0">
                <a:ln w="22225">
                  <a:solidFill>
                    <a:srgbClr val="55ED31"/>
                  </a:solidFill>
                  <a:prstDash val="solid"/>
                </a:ln>
                <a:solidFill>
                  <a:srgbClr val="55ED31"/>
                </a:solidFill>
              </a:rPr>
              <a:t>Isolating shapes in </a:t>
            </a:r>
            <a:r>
              <a:rPr lang="en-US" sz="2800" b="1" dirty="0">
                <a:ln w="22225">
                  <a:solidFill>
                    <a:schemeClr val="accent2">
                      <a:lumMod val="50000"/>
                    </a:schemeClr>
                  </a:solidFill>
                  <a:prstDash val="solid"/>
                </a:ln>
                <a:solidFill>
                  <a:schemeClr val="accent2">
                    <a:lumMod val="50000"/>
                  </a:schemeClr>
                </a:solidFill>
              </a:rPr>
              <a:t>Charlotte’s response area</a:t>
            </a:r>
            <a:endParaRPr lang="en-US" sz="2800" b="1" cap="none" spc="0" dirty="0">
              <a:ln w="22225">
                <a:solidFill>
                  <a:srgbClr val="55ED31"/>
                </a:solidFill>
                <a:prstDash val="solid"/>
              </a:ln>
              <a:solidFill>
                <a:srgbClr val="55ED31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63229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376</Words>
  <Application>Microsoft Office PowerPoint</Application>
  <PresentationFormat>Widescreen</PresentationFormat>
  <Paragraphs>63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Brian Wiltse</dc:creator>
  <cp:lastModifiedBy>Brian Wiltse</cp:lastModifiedBy>
  <cp:revision>17</cp:revision>
  <dcterms:created xsi:type="dcterms:W3CDTF">2018-05-17T18:59:21Z</dcterms:created>
  <dcterms:modified xsi:type="dcterms:W3CDTF">2018-05-18T16:56:51Z</dcterms:modified>
</cp:coreProperties>
</file>

<file path=docProps/thumbnail.jpeg>
</file>